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" charset="1" panose="00000800000000000000"/>
      <p:regular r:id="rId22"/>
    </p:embeddedFont>
    <p:embeddedFont>
      <p:font typeface="Muli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Aileron" charset="1" panose="000005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Telegraf Extra-Light" charset="1" panose="00000300000000000000"/>
      <p:regular r:id="rId28"/>
    </p:embeddedFont>
    <p:embeddedFont>
      <p:font typeface="Telegraf Heavy" charset="1" panose="00000A00000000000000"/>
      <p:regular r:id="rId29"/>
    </p:embeddedFont>
    <p:embeddedFont>
      <p:font typeface="Telegraf Medium" charset="1" panose="00000600000000000000"/>
      <p:regular r:id="rId30"/>
    </p:embeddedFont>
    <p:embeddedFont>
      <p:font typeface="Telegraf Bold" charset="1" panose="00000800000000000000"/>
      <p:regular r:id="rId31"/>
    </p:embeddedFont>
    <p:embeddedFont>
      <p:font typeface="Muli" charset="1" panose="00000500000000000000"/>
      <p:regular r:id="rId32"/>
    </p:embeddedFont>
    <p:embeddedFont>
      <p:font typeface="Open Sans Extra Bold" charset="1" panose="020B09060308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2.xml" Type="http://schemas.openxmlformats.org/officeDocument/2006/relationships/notesSlide"/><Relationship Id="rId38" Target="notesSlides/notesSlide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Tầm quan trọng của Use Case: Phân tích kỹ ở giai đoạn đầu giúp code ít bị sửa đổi, tiết kiệm thời gian.</a:t>
            </a:r>
          </a:p>
          <a:p>
            <a:r>
              <a:rPr lang="en-US"/>
              <a:t/>
            </a:r>
          </a:p>
          <a:p>
            <a:r>
              <a:rPr lang="en-US"/>
              <a:t>Công cụ (Trello/GitHub): Bám sát công cụ là bắt buộc để minh bạch hóa tiến độ và trách nhiệm.</a:t>
            </a:r>
          </a:p>
          <a:p>
            <a:r>
              <a:rPr lang="en-US"/>
              <a:t/>
            </a:r>
          </a:p>
          <a:p>
            <a:r>
              <a:rPr lang="en-US"/>
              <a:t>Giao tiếp nhóm: Phải trao đổi liên tục (họp nhanh) để đồng bộ nghiệp vụ và kỹ thuật.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Thuận lợi</a:t>
            </a:r>
          </a:p>
          <a:p>
            <a:r>
              <a:rPr lang="en-US"/>
              <a:t/>
            </a:r>
          </a:p>
          <a:p>
            <a:r>
              <a:rPr lang="en-US"/>
              <a:t>Đề tài thực tế: Nghiệp vụ (giao đồ ăn) rõ ràng, phổ biến, dễ hình dung luồng chức năng.</a:t>
            </a:r>
          </a:p>
          <a:p>
            <a:r>
              <a:rPr lang="en-US"/>
              <a:t/>
            </a:r>
          </a:p>
          <a:p>
            <a:r>
              <a:rPr lang="en-US"/>
              <a:t>Công nghệ quen thuộc: Các thành viên đã có kiến thức nền tảng về công nghệ sử dụng (ví dụ: React, Firebase, v.v.).</a:t>
            </a:r>
          </a:p>
          <a:p>
            <a:r>
              <a:rPr lang="en-US"/>
              <a:t/>
            </a:r>
          </a:p>
          <a:p>
            <a:r>
              <a:rPr lang="en-US"/>
              <a:t>Phân công rõ ràng: Việc sử dụng Trello ngay từ đầu giúp minh bạch nhiệm vụ của từng thành viên.</a:t>
            </a:r>
          </a:p>
          <a:p>
            <a:r>
              <a:rPr lang="en-US"/>
              <a:t/>
            </a:r>
          </a:p>
          <a:p>
            <a:r>
              <a:rPr lang="en-US"/>
              <a:t>Tinh thần hợp tác: Nhóm làm việc ăn ý, hỗ trợ lẫn nhau kịp thời khi gặp vấnS đề.</a:t>
            </a:r>
          </a:p>
          <a:p>
            <a:r>
              <a:rPr lang="en-US"/>
              <a:t/>
            </a:r>
          </a:p>
          <a:p>
            <a:r>
              <a:rPr lang="en-US"/>
              <a:t>2. Khó khăn gặp phải</a:t>
            </a:r>
          </a:p>
          <a:p>
            <a:r>
              <a:rPr lang="en-US"/>
              <a:t/>
            </a:r>
          </a:p>
          <a:p>
            <a:r>
              <a:rPr lang="en-US"/>
              <a:t>Phạm vi yêu cầu: Khó khăn khi chốt phạm vi cho cả 4 tác nhân (User, Nhà hàng, Shipper, Admin) trong thời gian giới hạn.</a:t>
            </a:r>
          </a:p>
          <a:p>
            <a:r>
              <a:rPr lang="en-US"/>
              <a:t/>
            </a:r>
          </a:p>
          <a:p>
            <a:r>
              <a:rPr lang="en-US"/>
              <a:t>Luồng nghiệp vụ: Phức tạp trong việc đồng bộ trạng thái real-time (ví dụ: đơn hàng thay đổi liên tục).</a:t>
            </a:r>
          </a:p>
          <a:p>
            <a:r>
              <a:rPr lang="en-US"/>
              <a:t/>
            </a:r>
          </a:p>
          <a:p>
            <a:r>
              <a:rPr lang="en-US"/>
              <a:t>Quản lý tiến độ: Đảm bảo tiến độ song song của nhiều thành viên trên các chức năng liên quan nhau.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Tầm quan trọng của Use Case: Phân tích kỹ ở giai đoạn đầu giúp code ít bị sửa đổi, tiết kiệm thời gian.</a:t>
            </a:r>
          </a:p>
          <a:p>
            <a:r>
              <a:rPr lang="en-US"/>
              <a:t/>
            </a:r>
          </a:p>
          <a:p>
            <a:r>
              <a:rPr lang="en-US"/>
              <a:t>Công cụ (Trello/GitHub): Bám sát công cụ là bắt buộc để minh bạch hóa tiến độ và trách nhiệm.</a:t>
            </a:r>
          </a:p>
          <a:p>
            <a:r>
              <a:rPr lang="en-US"/>
              <a:t/>
            </a:r>
          </a:p>
          <a:p>
            <a:r>
              <a:rPr lang="en-US"/>
              <a:t>Giao tiếp nhóm: Phải trao đổi liên tục (họp nhanh) để đồng bộ nghiệp vụ và kỹ thuật.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8237" y="4587548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1708" y="-879747"/>
            <a:ext cx="9501417" cy="13258263"/>
            <a:chOff x="0" y="0"/>
            <a:chExt cx="2502431" cy="349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2431" cy="3491888"/>
            </a:xfrm>
            <a:custGeom>
              <a:avLst/>
              <a:gdLst/>
              <a:ahLst/>
              <a:cxnLst/>
              <a:rect r="r" b="b" t="t" l="l"/>
              <a:pathLst>
                <a:path h="3491888" w="2502431">
                  <a:moveTo>
                    <a:pt x="0" y="0"/>
                  </a:moveTo>
                  <a:lnTo>
                    <a:pt x="2502431" y="0"/>
                  </a:lnTo>
                  <a:lnTo>
                    <a:pt x="2502431" y="3491888"/>
                  </a:lnTo>
                  <a:lnTo>
                    <a:pt x="0" y="349188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2431" cy="352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052776" y="769711"/>
            <a:ext cx="9052377" cy="90523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23508" y="4485936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12085" y="-3743664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28606" y="1028700"/>
            <a:ext cx="6182487" cy="8229600"/>
          </a:xfrm>
          <a:custGeom>
            <a:avLst/>
            <a:gdLst/>
            <a:ahLst/>
            <a:cxnLst/>
            <a:rect r="r" b="b" t="t" l="l"/>
            <a:pathLst>
              <a:path h="8229600" w="6182487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85566" y="5143500"/>
            <a:ext cx="3327845" cy="4114800"/>
          </a:xfrm>
          <a:custGeom>
            <a:avLst/>
            <a:gdLst/>
            <a:ahLst/>
            <a:cxnLst/>
            <a:rect r="r" b="b" t="t" l="l"/>
            <a:pathLst>
              <a:path h="4114800" w="3327845">
                <a:moveTo>
                  <a:pt x="0" y="0"/>
                </a:moveTo>
                <a:lnTo>
                  <a:pt x="3327844" y="0"/>
                </a:lnTo>
                <a:lnTo>
                  <a:pt x="332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37966" y="5295900"/>
            <a:ext cx="3327845" cy="4114800"/>
          </a:xfrm>
          <a:custGeom>
            <a:avLst/>
            <a:gdLst/>
            <a:ahLst/>
            <a:cxnLst/>
            <a:rect r="r" b="b" t="t" l="l"/>
            <a:pathLst>
              <a:path h="4114800" w="3327845">
                <a:moveTo>
                  <a:pt x="0" y="0"/>
                </a:moveTo>
                <a:lnTo>
                  <a:pt x="3327844" y="0"/>
                </a:lnTo>
                <a:lnTo>
                  <a:pt x="332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0328606" y="1717145"/>
            <a:ext cx="2024086" cy="2502734"/>
          </a:xfrm>
          <a:custGeom>
            <a:avLst/>
            <a:gdLst/>
            <a:ahLst/>
            <a:cxnLst/>
            <a:rect r="r" b="b" t="t" l="l"/>
            <a:pathLst>
              <a:path h="2502734" w="2024086">
                <a:moveTo>
                  <a:pt x="2024086" y="0"/>
                </a:moveTo>
                <a:lnTo>
                  <a:pt x="0" y="0"/>
                </a:lnTo>
                <a:lnTo>
                  <a:pt x="0" y="2502734"/>
                </a:lnTo>
                <a:lnTo>
                  <a:pt x="2024086" y="2502734"/>
                </a:lnTo>
                <a:lnTo>
                  <a:pt x="20240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501888" y="2017692"/>
            <a:ext cx="1665479" cy="1603024"/>
          </a:xfrm>
          <a:custGeom>
            <a:avLst/>
            <a:gdLst/>
            <a:ahLst/>
            <a:cxnLst/>
            <a:rect r="r" b="b" t="t" l="l"/>
            <a:pathLst>
              <a:path h="1603024" w="1665479">
                <a:moveTo>
                  <a:pt x="0" y="0"/>
                </a:moveTo>
                <a:lnTo>
                  <a:pt x="1665479" y="0"/>
                </a:lnTo>
                <a:lnTo>
                  <a:pt x="1665479" y="1603023"/>
                </a:lnTo>
                <a:lnTo>
                  <a:pt x="0" y="1603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28606" y="7480860"/>
            <a:ext cx="1665479" cy="1603024"/>
          </a:xfrm>
          <a:custGeom>
            <a:avLst/>
            <a:gdLst/>
            <a:ahLst/>
            <a:cxnLst/>
            <a:rect r="r" b="b" t="t" l="l"/>
            <a:pathLst>
              <a:path h="1603024" w="1665479">
                <a:moveTo>
                  <a:pt x="0" y="0"/>
                </a:moveTo>
                <a:lnTo>
                  <a:pt x="1665479" y="0"/>
                </a:lnTo>
                <a:lnTo>
                  <a:pt x="1665479" y="1603024"/>
                </a:lnTo>
                <a:lnTo>
                  <a:pt x="0" y="1603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254704" y="3059902"/>
            <a:ext cx="1186479" cy="118647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F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580635" y="3385834"/>
            <a:ext cx="534615" cy="534615"/>
          </a:xfrm>
          <a:custGeom>
            <a:avLst/>
            <a:gdLst/>
            <a:ahLst/>
            <a:cxnLst/>
            <a:rect r="r" b="b" t="t" l="l"/>
            <a:pathLst>
              <a:path h="534615" w="534615">
                <a:moveTo>
                  <a:pt x="0" y="0"/>
                </a:moveTo>
                <a:lnTo>
                  <a:pt x="534616" y="0"/>
                </a:lnTo>
                <a:lnTo>
                  <a:pt x="534616" y="534615"/>
                </a:lnTo>
                <a:lnTo>
                  <a:pt x="0" y="534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54001" y="8322584"/>
            <a:ext cx="2366284" cy="935716"/>
            <a:chOff x="0" y="0"/>
            <a:chExt cx="1027724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724" cy="406400"/>
            </a:xfrm>
            <a:custGeom>
              <a:avLst/>
              <a:gdLst/>
              <a:ahLst/>
              <a:cxnLst/>
              <a:rect r="r" b="b" t="t" l="l"/>
              <a:pathLst>
                <a:path h="406400" w="1027724">
                  <a:moveTo>
                    <a:pt x="824524" y="0"/>
                  </a:moveTo>
                  <a:cubicBezTo>
                    <a:pt x="936748" y="0"/>
                    <a:pt x="1027724" y="90976"/>
                    <a:pt x="1027724" y="203200"/>
                  </a:cubicBezTo>
                  <a:cubicBezTo>
                    <a:pt x="1027724" y="315424"/>
                    <a:pt x="936748" y="406400"/>
                    <a:pt x="824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2772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685649" y="8536395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6912" y="4248454"/>
            <a:ext cx="8042896" cy="92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2"/>
              </a:lnSpc>
            </a:pPr>
            <a:r>
              <a:rPr lang="en-US" sz="6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Delivery App.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4276" y="8629450"/>
            <a:ext cx="2167608" cy="33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</a:pPr>
            <a:r>
              <a:rPr lang="en-US" sz="226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Order Now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6912" y="3124504"/>
            <a:ext cx="546779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Phần Mềm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6912" y="2458837"/>
            <a:ext cx="3541612" cy="42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Nhóm 4 - Lớp SD21341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32297" y="5295900"/>
            <a:ext cx="4041031" cy="625168"/>
            <a:chOff x="0" y="0"/>
            <a:chExt cx="1230954" cy="19043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0954" cy="190435"/>
            </a:xfrm>
            <a:custGeom>
              <a:avLst/>
              <a:gdLst/>
              <a:ahLst/>
              <a:cxnLst/>
              <a:rect r="r" b="b" t="t" l="l"/>
              <a:pathLst>
                <a:path h="190435" w="1230954">
                  <a:moveTo>
                    <a:pt x="38317" y="0"/>
                  </a:moveTo>
                  <a:lnTo>
                    <a:pt x="1192637" y="0"/>
                  </a:lnTo>
                  <a:cubicBezTo>
                    <a:pt x="1202799" y="0"/>
                    <a:pt x="1212545" y="4037"/>
                    <a:pt x="1219731" y="11223"/>
                  </a:cubicBezTo>
                  <a:cubicBezTo>
                    <a:pt x="1226917" y="18408"/>
                    <a:pt x="1230954" y="28154"/>
                    <a:pt x="1230954" y="38317"/>
                  </a:cubicBezTo>
                  <a:lnTo>
                    <a:pt x="1230954" y="152118"/>
                  </a:lnTo>
                  <a:cubicBezTo>
                    <a:pt x="1230954" y="162281"/>
                    <a:pt x="1226917" y="172026"/>
                    <a:pt x="1219731" y="179212"/>
                  </a:cubicBezTo>
                  <a:cubicBezTo>
                    <a:pt x="1212545" y="186398"/>
                    <a:pt x="1202799" y="190435"/>
                    <a:pt x="1192637" y="190435"/>
                  </a:cubicBezTo>
                  <a:lnTo>
                    <a:pt x="38317" y="190435"/>
                  </a:lnTo>
                  <a:cubicBezTo>
                    <a:pt x="28154" y="190435"/>
                    <a:pt x="18408" y="186398"/>
                    <a:pt x="11223" y="179212"/>
                  </a:cubicBezTo>
                  <a:cubicBezTo>
                    <a:pt x="4037" y="172026"/>
                    <a:pt x="0" y="162281"/>
                    <a:pt x="0" y="152118"/>
                  </a:cubicBezTo>
                  <a:lnTo>
                    <a:pt x="0" y="38317"/>
                  </a:lnTo>
                  <a:cubicBezTo>
                    <a:pt x="0" y="28154"/>
                    <a:pt x="4037" y="18408"/>
                    <a:pt x="11223" y="11223"/>
                  </a:cubicBezTo>
                  <a:cubicBezTo>
                    <a:pt x="18408" y="4037"/>
                    <a:pt x="28154" y="0"/>
                    <a:pt x="38317" y="0"/>
                  </a:cubicBezTo>
                  <a:close/>
                </a:path>
              </a:pathLst>
            </a:custGeom>
            <a:solidFill>
              <a:srgbClr val="1297E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30954" cy="247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Thành Viên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6912" y="5984039"/>
            <a:ext cx="8127447" cy="2023141"/>
            <a:chOff x="0" y="0"/>
            <a:chExt cx="2475732" cy="6162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75732" cy="616276"/>
            </a:xfrm>
            <a:custGeom>
              <a:avLst/>
              <a:gdLst/>
              <a:ahLst/>
              <a:cxnLst/>
              <a:rect r="r" b="b" t="t" l="l"/>
              <a:pathLst>
                <a:path h="616276" w="2475732">
                  <a:moveTo>
                    <a:pt x="29530" y="0"/>
                  </a:moveTo>
                  <a:lnTo>
                    <a:pt x="2446202" y="0"/>
                  </a:lnTo>
                  <a:cubicBezTo>
                    <a:pt x="2454034" y="0"/>
                    <a:pt x="2461545" y="3111"/>
                    <a:pt x="2467083" y="8649"/>
                  </a:cubicBezTo>
                  <a:cubicBezTo>
                    <a:pt x="2472621" y="14187"/>
                    <a:pt x="2475732" y="21698"/>
                    <a:pt x="2475732" y="29530"/>
                  </a:cubicBezTo>
                  <a:lnTo>
                    <a:pt x="2475732" y="586747"/>
                  </a:lnTo>
                  <a:cubicBezTo>
                    <a:pt x="2475732" y="603056"/>
                    <a:pt x="2462511" y="616276"/>
                    <a:pt x="2446202" y="616276"/>
                  </a:cubicBezTo>
                  <a:lnTo>
                    <a:pt x="29530" y="616276"/>
                  </a:lnTo>
                  <a:cubicBezTo>
                    <a:pt x="21698" y="616276"/>
                    <a:pt x="14187" y="613165"/>
                    <a:pt x="8649" y="607627"/>
                  </a:cubicBezTo>
                  <a:cubicBezTo>
                    <a:pt x="3111" y="602090"/>
                    <a:pt x="0" y="594579"/>
                    <a:pt x="0" y="586747"/>
                  </a:cubicBezTo>
                  <a:lnTo>
                    <a:pt x="0" y="29530"/>
                  </a:lnTo>
                  <a:cubicBezTo>
                    <a:pt x="0" y="21698"/>
                    <a:pt x="3111" y="14187"/>
                    <a:pt x="8649" y="8649"/>
                  </a:cubicBezTo>
                  <a:cubicBezTo>
                    <a:pt x="14187" y="3111"/>
                    <a:pt x="21698" y="0"/>
                    <a:pt x="295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475732" cy="65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832297" y="6677993"/>
            <a:ext cx="8607410" cy="0"/>
          </a:xfrm>
          <a:prstGeom prst="line">
            <a:avLst/>
          </a:prstGeom>
          <a:ln cap="flat" w="19050">
            <a:solidFill>
              <a:srgbClr val="2345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915082" y="6111388"/>
            <a:ext cx="458399" cy="458399"/>
          </a:xfrm>
          <a:custGeom>
            <a:avLst/>
            <a:gdLst/>
            <a:ahLst/>
            <a:cxnLst/>
            <a:rect r="r" b="b" t="t" l="l"/>
            <a:pathLst>
              <a:path h="458399" w="458399">
                <a:moveTo>
                  <a:pt x="0" y="0"/>
                </a:moveTo>
                <a:lnTo>
                  <a:pt x="458399" y="0"/>
                </a:lnTo>
                <a:lnTo>
                  <a:pt x="458399" y="458398"/>
                </a:lnTo>
                <a:lnTo>
                  <a:pt x="0" y="458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>
            <a:off x="832297" y="7329316"/>
            <a:ext cx="8607410" cy="0"/>
          </a:xfrm>
          <a:prstGeom prst="line">
            <a:avLst/>
          </a:prstGeom>
          <a:ln cap="flat" w="19050">
            <a:solidFill>
              <a:srgbClr val="2345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69798" y="6721126"/>
            <a:ext cx="548968" cy="548968"/>
          </a:xfrm>
          <a:custGeom>
            <a:avLst/>
            <a:gdLst/>
            <a:ahLst/>
            <a:cxnLst/>
            <a:rect r="r" b="b" t="t" l="l"/>
            <a:pathLst>
              <a:path h="548968" w="548968">
                <a:moveTo>
                  <a:pt x="0" y="0"/>
                </a:moveTo>
                <a:lnTo>
                  <a:pt x="548967" y="0"/>
                </a:lnTo>
                <a:lnTo>
                  <a:pt x="548967" y="548967"/>
                </a:lnTo>
                <a:lnTo>
                  <a:pt x="0" y="5489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69798" y="7369152"/>
            <a:ext cx="548968" cy="548968"/>
          </a:xfrm>
          <a:custGeom>
            <a:avLst/>
            <a:gdLst/>
            <a:ahLst/>
            <a:cxnLst/>
            <a:rect r="r" b="b" t="t" l="l"/>
            <a:pathLst>
              <a:path h="548968" w="548968">
                <a:moveTo>
                  <a:pt x="0" y="0"/>
                </a:moveTo>
                <a:lnTo>
                  <a:pt x="548967" y="0"/>
                </a:lnTo>
                <a:lnTo>
                  <a:pt x="548967" y="548967"/>
                </a:lnTo>
                <a:lnTo>
                  <a:pt x="0" y="5489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4896020" y="5295900"/>
            <a:ext cx="4063723" cy="625168"/>
            <a:chOff x="0" y="0"/>
            <a:chExt cx="1237866" cy="19043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37866" cy="190435"/>
            </a:xfrm>
            <a:custGeom>
              <a:avLst/>
              <a:gdLst/>
              <a:ahLst/>
              <a:cxnLst/>
              <a:rect r="r" b="b" t="t" l="l"/>
              <a:pathLst>
                <a:path h="190435" w="1237866">
                  <a:moveTo>
                    <a:pt x="38103" y="0"/>
                  </a:moveTo>
                  <a:lnTo>
                    <a:pt x="1199763" y="0"/>
                  </a:lnTo>
                  <a:cubicBezTo>
                    <a:pt x="1220807" y="0"/>
                    <a:pt x="1237866" y="17059"/>
                    <a:pt x="1237866" y="38103"/>
                  </a:cubicBezTo>
                  <a:lnTo>
                    <a:pt x="1237866" y="152332"/>
                  </a:lnTo>
                  <a:cubicBezTo>
                    <a:pt x="1237866" y="173376"/>
                    <a:pt x="1220807" y="190435"/>
                    <a:pt x="1199763" y="190435"/>
                  </a:cubicBezTo>
                  <a:lnTo>
                    <a:pt x="38103" y="190435"/>
                  </a:lnTo>
                  <a:cubicBezTo>
                    <a:pt x="17059" y="190435"/>
                    <a:pt x="0" y="173376"/>
                    <a:pt x="0" y="152332"/>
                  </a:cubicBezTo>
                  <a:lnTo>
                    <a:pt x="0" y="38103"/>
                  </a:lnTo>
                  <a:cubicBezTo>
                    <a:pt x="0" y="17059"/>
                    <a:pt x="17059" y="0"/>
                    <a:pt x="38103" y="0"/>
                  </a:cubicBezTo>
                  <a:close/>
                </a:path>
              </a:pathLst>
            </a:custGeom>
            <a:solidFill>
              <a:srgbClr val="1297E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237866" cy="247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Vai trò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H="true" flipV="true">
            <a:off x="4850636" y="5984039"/>
            <a:ext cx="22692" cy="2116644"/>
          </a:xfrm>
          <a:prstGeom prst="line">
            <a:avLst/>
          </a:prstGeom>
          <a:ln cap="flat" w="19050">
            <a:solidFill>
              <a:srgbClr val="2345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4987627" y="6004841"/>
            <a:ext cx="499400" cy="579855"/>
          </a:xfrm>
          <a:custGeom>
            <a:avLst/>
            <a:gdLst/>
            <a:ahLst/>
            <a:cxnLst/>
            <a:rect r="r" b="b" t="t" l="l"/>
            <a:pathLst>
              <a:path h="579855" w="499400">
                <a:moveTo>
                  <a:pt x="0" y="0"/>
                </a:moveTo>
                <a:lnTo>
                  <a:pt x="499400" y="0"/>
                </a:lnTo>
                <a:lnTo>
                  <a:pt x="499400" y="579855"/>
                </a:lnTo>
                <a:lnTo>
                  <a:pt x="0" y="5798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019552" y="7461084"/>
            <a:ext cx="310230" cy="387788"/>
          </a:xfrm>
          <a:custGeom>
            <a:avLst/>
            <a:gdLst/>
            <a:ahLst/>
            <a:cxnLst/>
            <a:rect r="r" b="b" t="t" l="l"/>
            <a:pathLst>
              <a:path h="387788" w="310230">
                <a:moveTo>
                  <a:pt x="0" y="0"/>
                </a:moveTo>
                <a:lnTo>
                  <a:pt x="310230" y="0"/>
                </a:lnTo>
                <a:lnTo>
                  <a:pt x="310230" y="387787"/>
                </a:lnTo>
                <a:lnTo>
                  <a:pt x="0" y="3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478071" y="6842702"/>
            <a:ext cx="2416367" cy="33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Đặng Tuấn Kiệt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8071" y="7494026"/>
            <a:ext cx="3220297" cy="33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Huỳnh Lê Minh Thư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591802" y="6187938"/>
            <a:ext cx="2057414" cy="33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Trưởng nhóm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591802" y="6842702"/>
            <a:ext cx="1794368" cy="33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Thành viên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591802" y="7474808"/>
            <a:ext cx="1594250" cy="33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Thành viên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78071" y="6171760"/>
            <a:ext cx="2416367" cy="33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>
                <a:solidFill>
                  <a:srgbClr val="23459B"/>
                </a:solidFill>
                <a:latin typeface="Montserrat"/>
                <a:ea typeface="Montserrat"/>
                <a:cs typeface="Montserrat"/>
                <a:sym typeface="Montserrat"/>
              </a:rPr>
              <a:t>Thái Quang Sơn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5019552" y="6811343"/>
            <a:ext cx="310230" cy="387788"/>
          </a:xfrm>
          <a:custGeom>
            <a:avLst/>
            <a:gdLst/>
            <a:ahLst/>
            <a:cxnLst/>
            <a:rect r="r" b="b" t="t" l="l"/>
            <a:pathLst>
              <a:path h="387788" w="310230">
                <a:moveTo>
                  <a:pt x="0" y="0"/>
                </a:moveTo>
                <a:lnTo>
                  <a:pt x="310230" y="0"/>
                </a:lnTo>
                <a:lnTo>
                  <a:pt x="310230" y="387787"/>
                </a:lnTo>
                <a:lnTo>
                  <a:pt x="0" y="3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4" id="54"/>
          <p:cNvSpPr/>
          <p:nvPr/>
        </p:nvSpPr>
        <p:spPr>
          <a:xfrm>
            <a:off x="832297" y="5191810"/>
            <a:ext cx="8082062" cy="0"/>
          </a:xfrm>
          <a:prstGeom prst="line">
            <a:avLst/>
          </a:prstGeom>
          <a:ln cap="flat" w="38100">
            <a:solidFill>
              <a:srgbClr val="D2E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7448" y="7875734"/>
            <a:ext cx="8011852" cy="1582341"/>
          </a:xfrm>
          <a:custGeom>
            <a:avLst/>
            <a:gdLst/>
            <a:ahLst/>
            <a:cxnLst/>
            <a:rect r="r" b="b" t="t" l="l"/>
            <a:pathLst>
              <a:path h="1582341" w="8011852">
                <a:moveTo>
                  <a:pt x="0" y="0"/>
                </a:moveTo>
                <a:lnTo>
                  <a:pt x="8011852" y="0"/>
                </a:lnTo>
                <a:lnTo>
                  <a:pt x="8011852" y="1582341"/>
                </a:lnTo>
                <a:lnTo>
                  <a:pt x="0" y="158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7144"/>
            <a:ext cx="16230600" cy="8594274"/>
            <a:chOff x="0" y="0"/>
            <a:chExt cx="3148779" cy="1667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8780" cy="1667312"/>
            </a:xfrm>
            <a:custGeom>
              <a:avLst/>
              <a:gdLst/>
              <a:ahLst/>
              <a:cxnLst/>
              <a:rect r="r" b="b" t="t" l="l"/>
              <a:pathLst>
                <a:path h="1667312" w="3148780">
                  <a:moveTo>
                    <a:pt x="20988" y="0"/>
                  </a:moveTo>
                  <a:lnTo>
                    <a:pt x="3127792" y="0"/>
                  </a:lnTo>
                  <a:cubicBezTo>
                    <a:pt x="3133358" y="0"/>
                    <a:pt x="3138696" y="2211"/>
                    <a:pt x="3142632" y="6147"/>
                  </a:cubicBezTo>
                  <a:cubicBezTo>
                    <a:pt x="3146568" y="10083"/>
                    <a:pt x="3148780" y="15421"/>
                    <a:pt x="3148780" y="20988"/>
                  </a:cubicBezTo>
                  <a:lnTo>
                    <a:pt x="3148780" y="1646324"/>
                  </a:lnTo>
                  <a:cubicBezTo>
                    <a:pt x="3148780" y="1657915"/>
                    <a:pt x="3139383" y="1667312"/>
                    <a:pt x="3127792" y="1667312"/>
                  </a:cubicBezTo>
                  <a:lnTo>
                    <a:pt x="20988" y="1667312"/>
                  </a:lnTo>
                  <a:cubicBezTo>
                    <a:pt x="9397" y="1667312"/>
                    <a:pt x="0" y="1657915"/>
                    <a:pt x="0" y="1646324"/>
                  </a:cubicBezTo>
                  <a:lnTo>
                    <a:pt x="0" y="20988"/>
                  </a:lnTo>
                  <a:cubicBezTo>
                    <a:pt x="0" y="9397"/>
                    <a:pt x="9397" y="0"/>
                    <a:pt x="2098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48779" cy="170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995094" y="1357248"/>
            <a:ext cx="12043744" cy="7572504"/>
          </a:xfrm>
          <a:custGeom>
            <a:avLst/>
            <a:gdLst/>
            <a:ahLst/>
            <a:cxnLst/>
            <a:rect r="r" b="b" t="t" l="l"/>
            <a:pathLst>
              <a:path h="7572504" w="12043744">
                <a:moveTo>
                  <a:pt x="0" y="0"/>
                </a:moveTo>
                <a:lnTo>
                  <a:pt x="12043744" y="0"/>
                </a:lnTo>
                <a:lnTo>
                  <a:pt x="12043744" y="7572504"/>
                </a:lnTo>
                <a:lnTo>
                  <a:pt x="0" y="757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46560" y="672598"/>
            <a:ext cx="6394880" cy="64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9"/>
              </a:lnSpc>
              <a:spcBef>
                <a:spcPct val="0"/>
              </a:spcBef>
            </a:pPr>
            <a:r>
              <a:rPr lang="en-US" sz="3835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Sơ đồ kiến trúc hệ thống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9137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2342" y="209137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0272" y="8830590"/>
            <a:ext cx="7070527" cy="88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Trello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9713" y="8830590"/>
            <a:ext cx="7070527" cy="88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2977" y="202558"/>
            <a:ext cx="13258043" cy="111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Quản lý dự án &amp; Mã nguồn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9137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2342" y="209137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0272" y="8830590"/>
            <a:ext cx="7070527" cy="88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Trello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9713" y="8830590"/>
            <a:ext cx="7070527" cy="88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2977" y="202558"/>
            <a:ext cx="13258043" cy="111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Quản lý dự án &amp; Mã nguồn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Black Basic Arrow Right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3E517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974786" y="1646772"/>
            <a:ext cx="3482428" cy="3279814"/>
          </a:xfrm>
          <a:custGeom>
            <a:avLst/>
            <a:gdLst/>
            <a:ahLst/>
            <a:cxnLst/>
            <a:rect r="r" b="b" t="t" l="l"/>
            <a:pathLst>
              <a:path h="3279814" w="3482428">
                <a:moveTo>
                  <a:pt x="0" y="0"/>
                </a:moveTo>
                <a:lnTo>
                  <a:pt x="3482428" y="0"/>
                </a:lnTo>
                <a:lnTo>
                  <a:pt x="3482428" y="3279814"/>
                </a:lnTo>
                <a:lnTo>
                  <a:pt x="0" y="3279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Round Corners Design Software Lined Gradient"/>
          <p:cNvSpPr/>
          <p:nvPr/>
        </p:nvSpPr>
        <p:spPr>
          <a:xfrm flipH="false" flipV="false" rot="0">
            <a:off x="12032979" y="5360414"/>
            <a:ext cx="3366043" cy="3279814"/>
          </a:xfrm>
          <a:custGeom>
            <a:avLst/>
            <a:gdLst/>
            <a:ahLst/>
            <a:cxnLst/>
            <a:rect r="r" b="b" t="t" l="l"/>
            <a:pathLst>
              <a:path h="3279814" w="3366043">
                <a:moveTo>
                  <a:pt x="0" y="0"/>
                </a:moveTo>
                <a:lnTo>
                  <a:pt x="3366042" y="0"/>
                </a:lnTo>
                <a:lnTo>
                  <a:pt x="3366042" y="3279814"/>
                </a:lnTo>
                <a:lnTo>
                  <a:pt x="0" y="327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22113" y="330937"/>
            <a:ext cx="8903586" cy="9956063"/>
          </a:xfrm>
          <a:custGeom>
            <a:avLst/>
            <a:gdLst/>
            <a:ahLst/>
            <a:cxnLst/>
            <a:rect r="r" b="b" t="t" l="l"/>
            <a:pathLst>
              <a:path h="9956063" w="8903586">
                <a:moveTo>
                  <a:pt x="0" y="0"/>
                </a:moveTo>
                <a:lnTo>
                  <a:pt x="8903585" y="0"/>
                </a:lnTo>
                <a:lnTo>
                  <a:pt x="8903585" y="9956063"/>
                </a:lnTo>
                <a:lnTo>
                  <a:pt x="0" y="9956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850" t="0" r="-3585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6782" y="1158730"/>
            <a:ext cx="7637977" cy="6579665"/>
            <a:chOff x="0" y="0"/>
            <a:chExt cx="10183969" cy="87728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183969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Hướng</a:t>
              </a:r>
              <a:r>
                <a:rPr lang="en-US" b="true" sz="900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 phát triển hệ thống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231579"/>
              <a:ext cx="10183969" cy="454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Tích hợp Thanh toán Online</a:t>
              </a:r>
            </a:p>
            <a:p>
              <a:pPr algn="l"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Theo dõi Tài xế Real-time</a:t>
              </a:r>
            </a:p>
            <a:p>
              <a:pPr algn="l"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Tính năng "Đặt chung"</a:t>
              </a:r>
            </a:p>
            <a:p>
              <a:pPr algn="l"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Cá nhân hóa &amp; Healthy</a:t>
              </a:r>
            </a:p>
            <a:p>
              <a:pPr algn="l"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Gói thành viên</a:t>
              </a:r>
            </a:p>
            <a:p>
              <a:pPr algn="l" marL="0" indent="0" lvl="0">
                <a:lnSpc>
                  <a:spcPts val="455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593747" y="505645"/>
            <a:ext cx="668893" cy="42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4760" y="2415642"/>
            <a:ext cx="7298290" cy="36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ĐOÀN KẾT</a:t>
            </a:r>
          </a:p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LÀ SỨC MẠNH</a:t>
            </a:r>
          </a:p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CỦA NHÓM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Black Basic Arrow Right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Round Corners Design Software Lined Gradient"/>
          <p:cNvSpPr/>
          <p:nvPr/>
        </p:nvSpPr>
        <p:spPr>
          <a:xfrm flipH="false" flipV="false" rot="0">
            <a:off x="5934802" y="8407925"/>
            <a:ext cx="3856954" cy="3758150"/>
          </a:xfrm>
          <a:custGeom>
            <a:avLst/>
            <a:gdLst/>
            <a:ahLst/>
            <a:cxnLst/>
            <a:rect r="r" b="b" t="t" l="l"/>
            <a:pathLst>
              <a:path h="3758150" w="3856954">
                <a:moveTo>
                  <a:pt x="0" y="0"/>
                </a:moveTo>
                <a:lnTo>
                  <a:pt x="3856954" y="0"/>
                </a:lnTo>
                <a:lnTo>
                  <a:pt x="3856954" y="3758150"/>
                </a:lnTo>
                <a:lnTo>
                  <a:pt x="0" y="375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2810039" y="1848664"/>
            <a:ext cx="5651799" cy="7135402"/>
          </a:xfrm>
          <a:prstGeom prst="rect">
            <a:avLst/>
          </a:prstGeom>
          <a:solidFill>
            <a:srgbClr val="3661C9"/>
          </a:solidFill>
        </p:spPr>
      </p:sp>
      <p:sp>
        <p:nvSpPr>
          <p:cNvPr name="AutoShape 5" id="5"/>
          <p:cNvSpPr/>
          <p:nvPr/>
        </p:nvSpPr>
        <p:spPr>
          <a:xfrm rot="0">
            <a:off x="2264309" y="1302934"/>
            <a:ext cx="5651799" cy="7135402"/>
          </a:xfrm>
          <a:prstGeom prst="rect">
            <a:avLst/>
          </a:prstGeom>
          <a:solidFill>
            <a:srgbClr val="004AAD"/>
          </a:solidFill>
        </p:spPr>
      </p:sp>
      <p:sp>
        <p:nvSpPr>
          <p:cNvPr name="AutoShape 6" id="6"/>
          <p:cNvSpPr/>
          <p:nvPr/>
        </p:nvSpPr>
        <p:spPr>
          <a:xfrm rot="0">
            <a:off x="10371891" y="1848664"/>
            <a:ext cx="5651799" cy="7135402"/>
          </a:xfrm>
          <a:prstGeom prst="rect">
            <a:avLst/>
          </a:prstGeom>
          <a:solidFill>
            <a:srgbClr val="3661C9">
              <a:alpha val="97647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826162" y="1302934"/>
            <a:ext cx="5651799" cy="7135402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2264309" y="3382588"/>
            <a:ext cx="5651799" cy="2976094"/>
            <a:chOff x="0" y="0"/>
            <a:chExt cx="7535733" cy="396812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7535733" cy="1092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516"/>
                </a:lnSpc>
              </a:pPr>
              <a:r>
                <a:rPr lang="en-US" b="true" sz="543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Khó khăn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32310" y="1445041"/>
              <a:ext cx="6071113" cy="2523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-Phạm vi yêu cầu</a:t>
              </a:r>
            </a:p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-Luồng nghiệp vụ</a:t>
              </a:r>
            </a:p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-Quản lý tiến độ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6162" y="3053976"/>
            <a:ext cx="5651799" cy="3633319"/>
            <a:chOff x="0" y="0"/>
            <a:chExt cx="7535733" cy="48444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535733" cy="1092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516"/>
                </a:lnSpc>
              </a:pPr>
              <a:r>
                <a:rPr lang="en-US" b="true" sz="543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Thuận lợi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32310" y="1445041"/>
              <a:ext cx="6071113" cy="3399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-Đề tài thực tế</a:t>
              </a:r>
            </a:p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-Công nghệ quen thuộc</a:t>
              </a:r>
            </a:p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-Phân công rõ ràng</a:t>
              </a:r>
            </a:p>
            <a:p>
              <a:pPr algn="l" marL="0" indent="0" lvl="0">
                <a:lnSpc>
                  <a:spcPts val="5199"/>
                </a:lnSpc>
              </a:pPr>
              <a:r>
                <a:rPr lang="en-US" sz="324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-Đoàn kết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848601"/>
            <a:ext cx="668893" cy="42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Black Basic Arrow Right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3E517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974786" y="1646772"/>
            <a:ext cx="3482428" cy="3279814"/>
          </a:xfrm>
          <a:custGeom>
            <a:avLst/>
            <a:gdLst/>
            <a:ahLst/>
            <a:cxnLst/>
            <a:rect r="r" b="b" t="t" l="l"/>
            <a:pathLst>
              <a:path h="3279814" w="3482428">
                <a:moveTo>
                  <a:pt x="0" y="0"/>
                </a:moveTo>
                <a:lnTo>
                  <a:pt x="3482428" y="0"/>
                </a:lnTo>
                <a:lnTo>
                  <a:pt x="3482428" y="3279814"/>
                </a:lnTo>
                <a:lnTo>
                  <a:pt x="0" y="3279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Round Corners Design Software Lined Gradient"/>
          <p:cNvSpPr/>
          <p:nvPr/>
        </p:nvSpPr>
        <p:spPr>
          <a:xfrm flipH="false" flipV="false" rot="0">
            <a:off x="12032979" y="5360414"/>
            <a:ext cx="3366043" cy="3279814"/>
          </a:xfrm>
          <a:custGeom>
            <a:avLst/>
            <a:gdLst/>
            <a:ahLst/>
            <a:cxnLst/>
            <a:rect r="r" b="b" t="t" l="l"/>
            <a:pathLst>
              <a:path h="3279814" w="3366043">
                <a:moveTo>
                  <a:pt x="0" y="0"/>
                </a:moveTo>
                <a:lnTo>
                  <a:pt x="3366042" y="0"/>
                </a:lnTo>
                <a:lnTo>
                  <a:pt x="3366042" y="3279814"/>
                </a:lnTo>
                <a:lnTo>
                  <a:pt x="0" y="327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22113" y="330937"/>
            <a:ext cx="8903586" cy="9956063"/>
          </a:xfrm>
          <a:custGeom>
            <a:avLst/>
            <a:gdLst/>
            <a:ahLst/>
            <a:cxnLst/>
            <a:rect r="r" b="b" t="t" l="l"/>
            <a:pathLst>
              <a:path h="9956063" w="8903586">
                <a:moveTo>
                  <a:pt x="0" y="0"/>
                </a:moveTo>
                <a:lnTo>
                  <a:pt x="8903585" y="0"/>
                </a:lnTo>
                <a:lnTo>
                  <a:pt x="8903585" y="9956063"/>
                </a:lnTo>
                <a:lnTo>
                  <a:pt x="0" y="9956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850" t="0" r="-3585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6782" y="1730230"/>
            <a:ext cx="7141593" cy="5436665"/>
            <a:chOff x="0" y="0"/>
            <a:chExt cx="9522124" cy="72488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52212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Bài học</a:t>
              </a:r>
            </a:p>
            <a:p>
              <a:pPr algn="l" marL="0" indent="0" lvl="0">
                <a:lnSpc>
                  <a:spcPts val="108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kinh nghiệm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231579"/>
              <a:ext cx="9522124" cy="301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-Giao tiếp nhóm</a:t>
              </a:r>
            </a:p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-Tầm quan trọng của Use Case</a:t>
              </a:r>
            </a:p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-Công cụ</a:t>
              </a:r>
            </a:p>
            <a:p>
              <a:pPr algn="l" marL="0" indent="0" lvl="0">
                <a:lnSpc>
                  <a:spcPts val="455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593747" y="505645"/>
            <a:ext cx="668893" cy="42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4760" y="2415642"/>
            <a:ext cx="7298290" cy="36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ĐOÀN KẾT</a:t>
            </a:r>
          </a:p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LÀ SỨC MẠNH</a:t>
            </a:r>
          </a:p>
          <a:p>
            <a:pPr algn="ctr">
              <a:lnSpc>
                <a:spcPts val="9659"/>
              </a:lnSpc>
            </a:pPr>
            <a:r>
              <a:rPr lang="en-US" sz="7930">
                <a:solidFill>
                  <a:srgbClr val="D8222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CỦA NHÓM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85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6700" y="-1628860"/>
            <a:ext cx="6436996" cy="5930083"/>
          </a:xfrm>
          <a:custGeom>
            <a:avLst/>
            <a:gdLst/>
            <a:ahLst/>
            <a:cxnLst/>
            <a:rect r="r" b="b" t="t" l="l"/>
            <a:pathLst>
              <a:path h="5930083" w="6436996">
                <a:moveTo>
                  <a:pt x="0" y="0"/>
                </a:moveTo>
                <a:lnTo>
                  <a:pt x="6436997" y="0"/>
                </a:lnTo>
                <a:lnTo>
                  <a:pt x="6436997" y="5930083"/>
                </a:lnTo>
                <a:lnTo>
                  <a:pt x="0" y="593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544297" y="4741040"/>
            <a:ext cx="0" cy="36174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744322" y="4321940"/>
            <a:ext cx="4793870" cy="4036577"/>
            <a:chOff x="0" y="0"/>
            <a:chExt cx="1262583" cy="1063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2583" cy="1063131"/>
            </a:xfrm>
            <a:custGeom>
              <a:avLst/>
              <a:gdLst/>
              <a:ahLst/>
              <a:cxnLst/>
              <a:rect r="r" b="b" t="t" l="l"/>
              <a:pathLst>
                <a:path h="1063131" w="1262583">
                  <a:moveTo>
                    <a:pt x="0" y="0"/>
                  </a:moveTo>
                  <a:lnTo>
                    <a:pt x="1262583" y="0"/>
                  </a:lnTo>
                  <a:lnTo>
                    <a:pt x="1262583" y="1063131"/>
                  </a:lnTo>
                  <a:lnTo>
                    <a:pt x="0" y="1063131"/>
                  </a:lnTo>
                  <a:close/>
                </a:path>
              </a:pathLst>
            </a:custGeom>
            <a:solidFill>
              <a:srgbClr val="5C70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62583" cy="1101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44322" y="5154286"/>
            <a:ext cx="4536651" cy="286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Người dùng: duyệt menu, đặt món và theo dõi đơn hàng.</a:t>
            </a:r>
          </a:p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Nhà hàng: quản lý thực đơn và xác nhận đơn hàng.</a:t>
            </a:r>
          </a:p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Tài xế: nhận đơn và cập nhật trạng thái giao hàng.</a:t>
            </a:r>
          </a:p>
          <a:p>
            <a:pPr algn="l">
              <a:lnSpc>
                <a:spcPts val="327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48518" y="6172200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1739068" y="4741040"/>
            <a:ext cx="0" cy="36174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073215" y="1336182"/>
            <a:ext cx="2454164" cy="245416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38635" y="2091653"/>
            <a:ext cx="9005244" cy="111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 thiệu đề tài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347487" y="-401778"/>
            <a:ext cx="6436996" cy="5930083"/>
          </a:xfrm>
          <a:custGeom>
            <a:avLst/>
            <a:gdLst/>
            <a:ahLst/>
            <a:cxnLst/>
            <a:rect r="r" b="b" t="t" l="l"/>
            <a:pathLst>
              <a:path h="5930083" w="6436996">
                <a:moveTo>
                  <a:pt x="0" y="0"/>
                </a:moveTo>
                <a:lnTo>
                  <a:pt x="6436996" y="0"/>
                </a:lnTo>
                <a:lnTo>
                  <a:pt x="6436996" y="5930083"/>
                </a:lnTo>
                <a:lnTo>
                  <a:pt x="0" y="593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0220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5240835" y="-4562814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03524" y="5160629"/>
            <a:ext cx="4539382" cy="286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1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ByteBite là một nền tảng di động được thiết kế để kết nối ba nhóm đối tượng chính: </a:t>
            </a:r>
          </a:p>
          <a:p>
            <a:pPr algn="l" marL="462025" indent="-231013" lvl="1">
              <a:lnSpc>
                <a:spcPts val="3274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Người dùng (User), </a:t>
            </a:r>
          </a:p>
          <a:p>
            <a:pPr algn="l" marL="462025" indent="-231013" lvl="1">
              <a:lnSpc>
                <a:spcPts val="3274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Nhà hàng (Restaurant)</a:t>
            </a:r>
          </a:p>
          <a:p>
            <a:pPr algn="l" marL="462025" indent="-231013" lvl="1">
              <a:lnSpc>
                <a:spcPts val="3274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Tài xế (Shipper).</a:t>
            </a:r>
          </a:p>
          <a:p>
            <a:pPr algn="l">
              <a:lnSpc>
                <a:spcPts val="327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804889" y="4655315"/>
            <a:ext cx="2751125" cy="4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b="true" sz="21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MÔ TẢ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01540" y="4655315"/>
            <a:ext cx="2751125" cy="4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b="true" sz="21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MỤC TIÊU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9093" y="5154286"/>
            <a:ext cx="5693781" cy="286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Người dùng: sinh viên, nhân viên văn phòng cần đặt món nhanh, tiện lợi.</a:t>
            </a:r>
          </a:p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Nhà hàng: muốn mở rộng kinh doanh online.</a:t>
            </a:r>
          </a:p>
          <a:p>
            <a:pPr algn="l" marL="462269" indent="-231134" lvl="1">
              <a:lnSpc>
                <a:spcPts val="3275"/>
              </a:lnSpc>
              <a:buFont typeface="Arial"/>
              <a:buChar char="•"/>
            </a:pPr>
            <a:r>
              <a:rPr lang="en-US" sz="2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Tài xế giao hàng: cần công cụ nhận đơn và cập nhật trạng thái.</a:t>
            </a:r>
          </a:p>
          <a:p>
            <a:pPr algn="l">
              <a:lnSpc>
                <a:spcPts val="327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196312" y="4655315"/>
            <a:ext cx="3449353" cy="4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b="true" sz="21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ĐỐI TƯỢNG NGHIÊN CỨU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300" y="839076"/>
            <a:ext cx="630793" cy="435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84679" y="-5183831"/>
            <a:ext cx="9052377" cy="90523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4297" y="766151"/>
            <a:ext cx="15462115" cy="870746"/>
            <a:chOff x="0" y="0"/>
            <a:chExt cx="721657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6575" cy="406400"/>
            </a:xfrm>
            <a:custGeom>
              <a:avLst/>
              <a:gdLst/>
              <a:ahLst/>
              <a:cxnLst/>
              <a:rect r="r" b="b" t="t" l="l"/>
              <a:pathLst>
                <a:path h="406400" w="7216575">
                  <a:moveTo>
                    <a:pt x="7013375" y="0"/>
                  </a:moveTo>
                  <a:cubicBezTo>
                    <a:pt x="7125600" y="0"/>
                    <a:pt x="7216575" y="90976"/>
                    <a:pt x="7216575" y="203200"/>
                  </a:cubicBezTo>
                  <a:cubicBezTo>
                    <a:pt x="7216575" y="315424"/>
                    <a:pt x="7125600" y="406400"/>
                    <a:pt x="7013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39000"/>
                  </a:srgbClr>
                </a:gs>
                <a:gs pos="100000">
                  <a:srgbClr val="9B9B9B">
                    <a:alpha val="10335"/>
                  </a:srgbClr>
                </a:gs>
              </a:gsLst>
              <a:lin ang="0"/>
            </a:gradFill>
            <a:ln w="38100" cap="sq">
              <a:solidFill>
                <a:srgbClr val="5CE1E6">
                  <a:alpha val="3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216575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3257" y="990458"/>
            <a:ext cx="416341" cy="422132"/>
            <a:chOff x="0" y="0"/>
            <a:chExt cx="109654" cy="1111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654" cy="111179"/>
            </a:xfrm>
            <a:custGeom>
              <a:avLst/>
              <a:gdLst/>
              <a:ahLst/>
              <a:cxnLst/>
              <a:rect r="r" b="b" t="t" l="l"/>
              <a:pathLst>
                <a:path h="111179" w="109654">
                  <a:moveTo>
                    <a:pt x="0" y="0"/>
                  </a:moveTo>
                  <a:lnTo>
                    <a:pt x="109654" y="0"/>
                  </a:lnTo>
                  <a:lnTo>
                    <a:pt x="109654" y="111179"/>
                  </a:lnTo>
                  <a:lnTo>
                    <a:pt x="0" y="11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654" cy="1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585546" y="6825833"/>
            <a:ext cx="3838003" cy="3838003"/>
          </a:xfrm>
          <a:custGeom>
            <a:avLst/>
            <a:gdLst/>
            <a:ahLst/>
            <a:cxnLst/>
            <a:rect r="r" b="b" t="t" l="l"/>
            <a:pathLst>
              <a:path h="3838003" w="3838003">
                <a:moveTo>
                  <a:pt x="0" y="0"/>
                </a:moveTo>
                <a:lnTo>
                  <a:pt x="3838003" y="0"/>
                </a:lnTo>
                <a:lnTo>
                  <a:pt x="3838003" y="3838003"/>
                </a:lnTo>
                <a:lnTo>
                  <a:pt x="0" y="383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30845" y="4825071"/>
            <a:ext cx="1946939" cy="19469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4297" y="4825071"/>
            <a:ext cx="5604438" cy="3393232"/>
          </a:xfrm>
          <a:custGeom>
            <a:avLst/>
            <a:gdLst/>
            <a:ahLst/>
            <a:cxnLst/>
            <a:rect r="r" b="b" t="t" l="l"/>
            <a:pathLst>
              <a:path h="3393232" w="5604438">
                <a:moveTo>
                  <a:pt x="0" y="0"/>
                </a:moveTo>
                <a:lnTo>
                  <a:pt x="5604438" y="0"/>
                </a:lnTo>
                <a:lnTo>
                  <a:pt x="5604438" y="3393232"/>
                </a:lnTo>
                <a:lnTo>
                  <a:pt x="0" y="339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30845" y="2350773"/>
            <a:ext cx="5310244" cy="122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8716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Quy trình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4938" y="3387934"/>
            <a:ext cx="4984608" cy="122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8716" b="true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Làm việc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254046" y="2743236"/>
            <a:ext cx="3838003" cy="3838003"/>
          </a:xfrm>
          <a:custGeom>
            <a:avLst/>
            <a:gdLst/>
            <a:ahLst/>
            <a:cxnLst/>
            <a:rect r="r" b="b" t="t" l="l"/>
            <a:pathLst>
              <a:path h="3838003" w="3838003">
                <a:moveTo>
                  <a:pt x="0" y="0"/>
                </a:moveTo>
                <a:lnTo>
                  <a:pt x="3838003" y="0"/>
                </a:lnTo>
                <a:lnTo>
                  <a:pt x="3838003" y="3838003"/>
                </a:lnTo>
                <a:lnTo>
                  <a:pt x="0" y="383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459093" y="3748958"/>
            <a:ext cx="1600414" cy="1630051"/>
          </a:xfrm>
          <a:custGeom>
            <a:avLst/>
            <a:gdLst/>
            <a:ahLst/>
            <a:cxnLst/>
            <a:rect r="r" b="b" t="t" l="l"/>
            <a:pathLst>
              <a:path h="1630051" w="1600414">
                <a:moveTo>
                  <a:pt x="0" y="0"/>
                </a:moveTo>
                <a:lnTo>
                  <a:pt x="1600414" y="0"/>
                </a:lnTo>
                <a:lnTo>
                  <a:pt x="1600414" y="1630052"/>
                </a:lnTo>
                <a:lnTo>
                  <a:pt x="0" y="1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66797" y="2819120"/>
            <a:ext cx="7167831" cy="72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Thu thập yêu cầu người dùng (phỏng vấn, khảo sát) </a:t>
            </a:r>
          </a:p>
          <a:p>
            <a:pPr algn="just">
              <a:lnSpc>
                <a:spcPts val="2824"/>
              </a:lnSpc>
              <a:spcBef>
                <a:spcPct val="0"/>
              </a:spcBef>
            </a:pPr>
            <a:r>
              <a:rPr lang="en-US" b="true" sz="201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Xây dựng tài liệu SRS và Use Case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63048" y="1922020"/>
            <a:ext cx="760220" cy="7602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071320" y="1876038"/>
            <a:ext cx="4289745" cy="48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BA (Business Analyst)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2897" y="2385562"/>
            <a:ext cx="4288168" cy="47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tích yêu cầu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72897" y="4864545"/>
            <a:ext cx="7167831" cy="72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Vẽ sơ đồ Use Case, Class, Sequence, Architecture </a:t>
            </a:r>
          </a:p>
          <a:p>
            <a:pPr algn="just">
              <a:lnSpc>
                <a:spcPts val="2824"/>
              </a:lnSpc>
              <a:spcBef>
                <a:spcPct val="0"/>
              </a:spcBef>
            </a:pPr>
            <a:r>
              <a:rPr lang="en-US" b="true" sz="201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Đề xuất UI/UX (mockup app)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863048" y="3893257"/>
            <a:ext cx="760220" cy="76022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071320" y="3847275"/>
            <a:ext cx="5118276" cy="47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Design (Thiết kế)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66797" y="4350727"/>
            <a:ext cx="5585589" cy="47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Thiết kế UML &amp; giao diện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66797" y="6836074"/>
            <a:ext cx="6992151" cy="10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</a:t>
            </a: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Viết Test Plan, Test Case </a:t>
            </a:r>
          </a:p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Kiểm thử chức năng (đăng nhập, đặt món, hủy đơn...)  </a:t>
            </a:r>
          </a:p>
          <a:p>
            <a:pPr algn="just">
              <a:lnSpc>
                <a:spcPts val="2824"/>
              </a:lnSpc>
              <a:spcBef>
                <a:spcPct val="0"/>
              </a:spcBef>
            </a:pPr>
            <a:r>
              <a:rPr lang="en-US" b="true" sz="201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Ghi nhận và sửa lỗi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863048" y="5864495"/>
            <a:ext cx="760220" cy="76022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071320" y="5818513"/>
            <a:ext cx="4616332" cy="48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QA (Quality Assurance)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02251" y="6327783"/>
            <a:ext cx="4782480" cy="47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Kiểm thử phần mềm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-429104" y="1847463"/>
            <a:ext cx="1665479" cy="1603024"/>
          </a:xfrm>
          <a:custGeom>
            <a:avLst/>
            <a:gdLst/>
            <a:ahLst/>
            <a:cxnLst/>
            <a:rect r="r" b="b" t="t" l="l"/>
            <a:pathLst>
              <a:path h="1603024" w="1665479">
                <a:moveTo>
                  <a:pt x="0" y="0"/>
                </a:moveTo>
                <a:lnTo>
                  <a:pt x="1665479" y="0"/>
                </a:lnTo>
                <a:lnTo>
                  <a:pt x="1665479" y="1603024"/>
                </a:lnTo>
                <a:lnTo>
                  <a:pt x="0" y="1603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03636" y="8222994"/>
            <a:ext cx="1649380" cy="1334498"/>
          </a:xfrm>
          <a:custGeom>
            <a:avLst/>
            <a:gdLst/>
            <a:ahLst/>
            <a:cxnLst/>
            <a:rect r="r" b="b" t="t" l="l"/>
            <a:pathLst>
              <a:path h="1334498" w="1649380">
                <a:moveTo>
                  <a:pt x="0" y="0"/>
                </a:moveTo>
                <a:lnTo>
                  <a:pt x="1649380" y="0"/>
                </a:lnTo>
                <a:lnTo>
                  <a:pt x="1649380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259300" y="977054"/>
            <a:ext cx="668893" cy="43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66797" y="9164474"/>
            <a:ext cx="6992151" cy="10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Theo dõi tiến độ trên Trello </a:t>
            </a:r>
          </a:p>
          <a:p>
            <a:pPr algn="just">
              <a:lnSpc>
                <a:spcPts val="2824"/>
              </a:lnSpc>
            </a:pPr>
            <a:r>
              <a:rPr lang="en-US" sz="2017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Phân chia công việc nhóm </a:t>
            </a:r>
          </a:p>
          <a:p>
            <a:pPr algn="just">
              <a:lnSpc>
                <a:spcPts val="2824"/>
              </a:lnSpc>
              <a:spcBef>
                <a:spcPct val="0"/>
              </a:spcBef>
            </a:pPr>
            <a:r>
              <a:rPr lang="en-US" b="true" sz="201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- Tổng hợp slide &amp; báo cáo Y7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863048" y="8192894"/>
            <a:ext cx="760220" cy="76022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071320" y="8146912"/>
            <a:ext cx="7101727" cy="48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>
                <a:solidFill>
                  <a:srgbClr val="FFFFFF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 Management (Quản lý dự án)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102251" y="8656182"/>
            <a:ext cx="4782480" cy="47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35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Điều phối &amp; báo cáo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7433" y="-377803"/>
            <a:ext cx="10320567" cy="13258263"/>
            <a:chOff x="0" y="0"/>
            <a:chExt cx="2718174" cy="349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8174" cy="3491888"/>
            </a:xfrm>
            <a:custGeom>
              <a:avLst/>
              <a:gdLst/>
              <a:ahLst/>
              <a:cxnLst/>
              <a:rect r="r" b="b" t="t" l="l"/>
              <a:pathLst>
                <a:path h="3491888" w="2718174">
                  <a:moveTo>
                    <a:pt x="0" y="0"/>
                  </a:moveTo>
                  <a:lnTo>
                    <a:pt x="2718174" y="0"/>
                  </a:lnTo>
                  <a:lnTo>
                    <a:pt x="2718174" y="3491888"/>
                  </a:lnTo>
                  <a:lnTo>
                    <a:pt x="0" y="349188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8174" cy="352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39660" y="-387163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9990" y="1385350"/>
            <a:ext cx="3856954" cy="3758150"/>
          </a:xfrm>
          <a:custGeom>
            <a:avLst/>
            <a:gdLst/>
            <a:ahLst/>
            <a:cxnLst/>
            <a:rect r="r" b="b" t="t" l="l"/>
            <a:pathLst>
              <a:path h="3758150" w="3856954">
                <a:moveTo>
                  <a:pt x="0" y="0"/>
                </a:moveTo>
                <a:lnTo>
                  <a:pt x="3856954" y="0"/>
                </a:lnTo>
                <a:lnTo>
                  <a:pt x="3856954" y="3758150"/>
                </a:lnTo>
                <a:lnTo>
                  <a:pt x="0" y="375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04102" y="1028700"/>
            <a:ext cx="3900871" cy="8229600"/>
          </a:xfrm>
          <a:custGeom>
            <a:avLst/>
            <a:gdLst/>
            <a:ahLst/>
            <a:cxnLst/>
            <a:rect r="r" b="b" t="t" l="l"/>
            <a:pathLst>
              <a:path h="8229600" w="3900871">
                <a:moveTo>
                  <a:pt x="0" y="0"/>
                </a:moveTo>
                <a:lnTo>
                  <a:pt x="3900871" y="0"/>
                </a:lnTo>
                <a:lnTo>
                  <a:pt x="39008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13" r="0" b="-281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18061"/>
            <a:ext cx="5171503" cy="222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Use Case</a:t>
            </a:r>
          </a:p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Diagram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839076"/>
            <a:ext cx="668893" cy="43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7398"/>
            <a:ext cx="7070527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 (Người dùng)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7433" y="-377803"/>
            <a:ext cx="10320567" cy="13258263"/>
            <a:chOff x="0" y="0"/>
            <a:chExt cx="2718174" cy="349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8174" cy="3491888"/>
            </a:xfrm>
            <a:custGeom>
              <a:avLst/>
              <a:gdLst/>
              <a:ahLst/>
              <a:cxnLst/>
              <a:rect r="r" b="b" t="t" l="l"/>
              <a:pathLst>
                <a:path h="3491888" w="2718174">
                  <a:moveTo>
                    <a:pt x="0" y="0"/>
                  </a:moveTo>
                  <a:lnTo>
                    <a:pt x="2718174" y="0"/>
                  </a:lnTo>
                  <a:lnTo>
                    <a:pt x="2718174" y="3491888"/>
                  </a:lnTo>
                  <a:lnTo>
                    <a:pt x="0" y="349188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8174" cy="352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39660" y="-387163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9990" y="1385350"/>
            <a:ext cx="3856954" cy="3758150"/>
          </a:xfrm>
          <a:custGeom>
            <a:avLst/>
            <a:gdLst/>
            <a:ahLst/>
            <a:cxnLst/>
            <a:rect r="r" b="b" t="t" l="l"/>
            <a:pathLst>
              <a:path h="3758150" w="3856954">
                <a:moveTo>
                  <a:pt x="0" y="0"/>
                </a:moveTo>
                <a:lnTo>
                  <a:pt x="3856954" y="0"/>
                </a:lnTo>
                <a:lnTo>
                  <a:pt x="3856954" y="3758150"/>
                </a:lnTo>
                <a:lnTo>
                  <a:pt x="0" y="375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30294" y="1386800"/>
            <a:ext cx="7594846" cy="7513400"/>
          </a:xfrm>
          <a:custGeom>
            <a:avLst/>
            <a:gdLst/>
            <a:ahLst/>
            <a:cxnLst/>
            <a:rect r="r" b="b" t="t" l="l"/>
            <a:pathLst>
              <a:path h="7513400" w="7594846">
                <a:moveTo>
                  <a:pt x="0" y="0"/>
                </a:moveTo>
                <a:lnTo>
                  <a:pt x="7594845" y="0"/>
                </a:lnTo>
                <a:lnTo>
                  <a:pt x="7594845" y="7513400"/>
                </a:lnTo>
                <a:lnTo>
                  <a:pt x="0" y="7513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18061"/>
            <a:ext cx="5171503" cy="222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Use Case</a:t>
            </a:r>
          </a:p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Diagram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839076"/>
            <a:ext cx="668893" cy="43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7398"/>
            <a:ext cx="7070527" cy="17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Restaurant </a:t>
            </a:r>
          </a:p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(Chủ nhà hàng)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7433" y="-377803"/>
            <a:ext cx="10320567" cy="13258263"/>
            <a:chOff x="0" y="0"/>
            <a:chExt cx="2718174" cy="349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8174" cy="3491888"/>
            </a:xfrm>
            <a:custGeom>
              <a:avLst/>
              <a:gdLst/>
              <a:ahLst/>
              <a:cxnLst/>
              <a:rect r="r" b="b" t="t" l="l"/>
              <a:pathLst>
                <a:path h="3491888" w="2718174">
                  <a:moveTo>
                    <a:pt x="0" y="0"/>
                  </a:moveTo>
                  <a:lnTo>
                    <a:pt x="2718174" y="0"/>
                  </a:lnTo>
                  <a:lnTo>
                    <a:pt x="2718174" y="3491888"/>
                  </a:lnTo>
                  <a:lnTo>
                    <a:pt x="0" y="349188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8174" cy="352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39660" y="-387163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9990" y="1385350"/>
            <a:ext cx="3856954" cy="3758150"/>
          </a:xfrm>
          <a:custGeom>
            <a:avLst/>
            <a:gdLst/>
            <a:ahLst/>
            <a:cxnLst/>
            <a:rect r="r" b="b" t="t" l="l"/>
            <a:pathLst>
              <a:path h="3758150" w="3856954">
                <a:moveTo>
                  <a:pt x="0" y="0"/>
                </a:moveTo>
                <a:lnTo>
                  <a:pt x="3856954" y="0"/>
                </a:lnTo>
                <a:lnTo>
                  <a:pt x="3856954" y="3758150"/>
                </a:lnTo>
                <a:lnTo>
                  <a:pt x="0" y="375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1644" y="2037273"/>
            <a:ext cx="8972146" cy="6212455"/>
          </a:xfrm>
          <a:custGeom>
            <a:avLst/>
            <a:gdLst/>
            <a:ahLst/>
            <a:cxnLst/>
            <a:rect r="r" b="b" t="t" l="l"/>
            <a:pathLst>
              <a:path h="6212455" w="8972146">
                <a:moveTo>
                  <a:pt x="0" y="0"/>
                </a:moveTo>
                <a:lnTo>
                  <a:pt x="8972146" y="0"/>
                </a:lnTo>
                <a:lnTo>
                  <a:pt x="8972146" y="6212454"/>
                </a:lnTo>
                <a:lnTo>
                  <a:pt x="0" y="6212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18061"/>
            <a:ext cx="5171503" cy="222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Use Case</a:t>
            </a:r>
          </a:p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Diagram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839076"/>
            <a:ext cx="668893" cy="43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7398"/>
            <a:ext cx="7070527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Shipper (Tài xế)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7433" y="-377803"/>
            <a:ext cx="10320567" cy="13258263"/>
            <a:chOff x="0" y="0"/>
            <a:chExt cx="2718174" cy="349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8174" cy="3491888"/>
            </a:xfrm>
            <a:custGeom>
              <a:avLst/>
              <a:gdLst/>
              <a:ahLst/>
              <a:cxnLst/>
              <a:rect r="r" b="b" t="t" l="l"/>
              <a:pathLst>
                <a:path h="3491888" w="2718174">
                  <a:moveTo>
                    <a:pt x="0" y="0"/>
                  </a:moveTo>
                  <a:lnTo>
                    <a:pt x="2718174" y="0"/>
                  </a:lnTo>
                  <a:lnTo>
                    <a:pt x="2718174" y="3491888"/>
                  </a:lnTo>
                  <a:lnTo>
                    <a:pt x="0" y="349188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8174" cy="352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739660" y="-387163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1252" y="9004253"/>
            <a:ext cx="1072495" cy="508094"/>
          </a:xfrm>
          <a:custGeom>
            <a:avLst/>
            <a:gdLst/>
            <a:ahLst/>
            <a:cxnLst/>
            <a:rect r="r" b="b" t="t" l="l"/>
            <a:pathLst>
              <a:path h="508094" w="1072495">
                <a:moveTo>
                  <a:pt x="0" y="0"/>
                </a:moveTo>
                <a:lnTo>
                  <a:pt x="1072495" y="0"/>
                </a:lnTo>
                <a:lnTo>
                  <a:pt x="1072495" y="508094"/>
                </a:lnTo>
                <a:lnTo>
                  <a:pt x="0" y="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9990" y="1385350"/>
            <a:ext cx="3856954" cy="3758150"/>
          </a:xfrm>
          <a:custGeom>
            <a:avLst/>
            <a:gdLst/>
            <a:ahLst/>
            <a:cxnLst/>
            <a:rect r="r" b="b" t="t" l="l"/>
            <a:pathLst>
              <a:path h="3758150" w="3856954">
                <a:moveTo>
                  <a:pt x="0" y="0"/>
                </a:moveTo>
                <a:lnTo>
                  <a:pt x="3856954" y="0"/>
                </a:lnTo>
                <a:lnTo>
                  <a:pt x="3856954" y="3758150"/>
                </a:lnTo>
                <a:lnTo>
                  <a:pt x="0" y="375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4317" y="2641432"/>
            <a:ext cx="8946800" cy="4574052"/>
          </a:xfrm>
          <a:custGeom>
            <a:avLst/>
            <a:gdLst/>
            <a:ahLst/>
            <a:cxnLst/>
            <a:rect r="r" b="b" t="t" l="l"/>
            <a:pathLst>
              <a:path h="4574052" w="8946800">
                <a:moveTo>
                  <a:pt x="0" y="0"/>
                </a:moveTo>
                <a:lnTo>
                  <a:pt x="8946800" y="0"/>
                </a:lnTo>
                <a:lnTo>
                  <a:pt x="8946800" y="4574052"/>
                </a:lnTo>
                <a:lnTo>
                  <a:pt x="0" y="457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18061"/>
            <a:ext cx="5171503" cy="222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Use Case</a:t>
            </a:r>
          </a:p>
          <a:p>
            <a:pPr algn="l">
              <a:lnSpc>
                <a:spcPts val="8765"/>
              </a:lnSpc>
            </a:pPr>
            <a:r>
              <a:rPr lang="en-US" sz="7688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Diagram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839076"/>
            <a:ext cx="668893" cy="43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3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7398"/>
            <a:ext cx="7070527" cy="17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Admin </a:t>
            </a:r>
          </a:p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(Quản trị viên)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7448" y="7875734"/>
            <a:ext cx="8011852" cy="1582341"/>
          </a:xfrm>
          <a:custGeom>
            <a:avLst/>
            <a:gdLst/>
            <a:ahLst/>
            <a:cxnLst/>
            <a:rect r="r" b="b" t="t" l="l"/>
            <a:pathLst>
              <a:path h="1582341" w="8011852">
                <a:moveTo>
                  <a:pt x="0" y="0"/>
                </a:moveTo>
                <a:lnTo>
                  <a:pt x="8011852" y="0"/>
                </a:lnTo>
                <a:lnTo>
                  <a:pt x="8011852" y="1582341"/>
                </a:lnTo>
                <a:lnTo>
                  <a:pt x="0" y="158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7144"/>
            <a:ext cx="16230600" cy="8594274"/>
            <a:chOff x="0" y="0"/>
            <a:chExt cx="3148779" cy="1667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8780" cy="1667312"/>
            </a:xfrm>
            <a:custGeom>
              <a:avLst/>
              <a:gdLst/>
              <a:ahLst/>
              <a:cxnLst/>
              <a:rect r="r" b="b" t="t" l="l"/>
              <a:pathLst>
                <a:path h="1667312" w="3148780">
                  <a:moveTo>
                    <a:pt x="20988" y="0"/>
                  </a:moveTo>
                  <a:lnTo>
                    <a:pt x="3127792" y="0"/>
                  </a:lnTo>
                  <a:cubicBezTo>
                    <a:pt x="3133358" y="0"/>
                    <a:pt x="3138696" y="2211"/>
                    <a:pt x="3142632" y="6147"/>
                  </a:cubicBezTo>
                  <a:cubicBezTo>
                    <a:pt x="3146568" y="10083"/>
                    <a:pt x="3148780" y="15421"/>
                    <a:pt x="3148780" y="20988"/>
                  </a:cubicBezTo>
                  <a:lnTo>
                    <a:pt x="3148780" y="1646324"/>
                  </a:lnTo>
                  <a:cubicBezTo>
                    <a:pt x="3148780" y="1657915"/>
                    <a:pt x="3139383" y="1667312"/>
                    <a:pt x="3127792" y="1667312"/>
                  </a:cubicBezTo>
                  <a:lnTo>
                    <a:pt x="20988" y="1667312"/>
                  </a:lnTo>
                  <a:cubicBezTo>
                    <a:pt x="9397" y="1667312"/>
                    <a:pt x="0" y="1657915"/>
                    <a:pt x="0" y="1646324"/>
                  </a:cubicBezTo>
                  <a:lnTo>
                    <a:pt x="0" y="20988"/>
                  </a:lnTo>
                  <a:cubicBezTo>
                    <a:pt x="0" y="9397"/>
                    <a:pt x="9397" y="0"/>
                    <a:pt x="2098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48779" cy="170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31227" y="1590846"/>
            <a:ext cx="9225546" cy="7105308"/>
            <a:chOff x="0" y="0"/>
            <a:chExt cx="7633236" cy="58789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32377" cy="5878946"/>
            </a:xfrm>
            <a:custGeom>
              <a:avLst/>
              <a:gdLst/>
              <a:ahLst/>
              <a:cxnLst/>
              <a:rect r="r" b="b" t="t" l="l"/>
              <a:pathLst>
                <a:path h="5878946" w="7632377">
                  <a:moveTo>
                    <a:pt x="0" y="5392170"/>
                  </a:moveTo>
                  <a:lnTo>
                    <a:pt x="0" y="486777"/>
                  </a:lnTo>
                  <a:cubicBezTo>
                    <a:pt x="0" y="217521"/>
                    <a:pt x="158865" y="0"/>
                    <a:pt x="355514" y="0"/>
                  </a:cubicBezTo>
                  <a:lnTo>
                    <a:pt x="7276864" y="0"/>
                  </a:lnTo>
                  <a:cubicBezTo>
                    <a:pt x="7473512" y="0"/>
                    <a:pt x="7632377" y="217521"/>
                    <a:pt x="7632377" y="486777"/>
                  </a:cubicBezTo>
                  <a:lnTo>
                    <a:pt x="7632377" y="5390994"/>
                  </a:lnTo>
                  <a:cubicBezTo>
                    <a:pt x="7632377" y="5660249"/>
                    <a:pt x="7473512" y="5877771"/>
                    <a:pt x="7276864" y="5877771"/>
                  </a:cubicBezTo>
                  <a:lnTo>
                    <a:pt x="355514" y="5877771"/>
                  </a:lnTo>
                  <a:cubicBezTo>
                    <a:pt x="159723" y="5878946"/>
                    <a:pt x="0" y="5661425"/>
                    <a:pt x="0" y="5392170"/>
                  </a:cubicBezTo>
                  <a:close/>
                </a:path>
              </a:pathLst>
            </a:custGeom>
            <a:blipFill>
              <a:blip r:embed="rId3"/>
              <a:stretch>
                <a:fillRect l="0" t="-236" r="0" b="-23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274309" y="672598"/>
            <a:ext cx="3946277" cy="64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9"/>
              </a:lnSpc>
              <a:spcBef>
                <a:spcPct val="0"/>
              </a:spcBef>
            </a:pPr>
            <a:r>
              <a:rPr lang="en-US" sz="3835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7448" y="7875734"/>
            <a:ext cx="8011852" cy="1582341"/>
          </a:xfrm>
          <a:custGeom>
            <a:avLst/>
            <a:gdLst/>
            <a:ahLst/>
            <a:cxnLst/>
            <a:rect r="r" b="b" t="t" l="l"/>
            <a:pathLst>
              <a:path h="1582341" w="8011852">
                <a:moveTo>
                  <a:pt x="0" y="0"/>
                </a:moveTo>
                <a:lnTo>
                  <a:pt x="8011852" y="0"/>
                </a:lnTo>
                <a:lnTo>
                  <a:pt x="8011852" y="1582341"/>
                </a:lnTo>
                <a:lnTo>
                  <a:pt x="0" y="158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7144"/>
            <a:ext cx="16230600" cy="8594274"/>
            <a:chOff x="0" y="0"/>
            <a:chExt cx="3148779" cy="1667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8780" cy="1667312"/>
            </a:xfrm>
            <a:custGeom>
              <a:avLst/>
              <a:gdLst/>
              <a:ahLst/>
              <a:cxnLst/>
              <a:rect r="r" b="b" t="t" l="l"/>
              <a:pathLst>
                <a:path h="1667312" w="3148780">
                  <a:moveTo>
                    <a:pt x="20988" y="0"/>
                  </a:moveTo>
                  <a:lnTo>
                    <a:pt x="3127792" y="0"/>
                  </a:lnTo>
                  <a:cubicBezTo>
                    <a:pt x="3133358" y="0"/>
                    <a:pt x="3138696" y="2211"/>
                    <a:pt x="3142632" y="6147"/>
                  </a:cubicBezTo>
                  <a:cubicBezTo>
                    <a:pt x="3146568" y="10083"/>
                    <a:pt x="3148780" y="15421"/>
                    <a:pt x="3148780" y="20988"/>
                  </a:cubicBezTo>
                  <a:lnTo>
                    <a:pt x="3148780" y="1646324"/>
                  </a:lnTo>
                  <a:cubicBezTo>
                    <a:pt x="3148780" y="1657915"/>
                    <a:pt x="3139383" y="1667312"/>
                    <a:pt x="3127792" y="1667312"/>
                  </a:cubicBezTo>
                  <a:lnTo>
                    <a:pt x="20988" y="1667312"/>
                  </a:lnTo>
                  <a:cubicBezTo>
                    <a:pt x="9397" y="1667312"/>
                    <a:pt x="0" y="1657915"/>
                    <a:pt x="0" y="1646324"/>
                  </a:cubicBezTo>
                  <a:lnTo>
                    <a:pt x="0" y="20988"/>
                  </a:lnTo>
                  <a:cubicBezTo>
                    <a:pt x="0" y="9397"/>
                    <a:pt x="9397" y="0"/>
                    <a:pt x="2098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48779" cy="170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57582" y="1590846"/>
            <a:ext cx="13972836" cy="7105308"/>
            <a:chOff x="0" y="0"/>
            <a:chExt cx="11561154" cy="58789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59853" cy="5878946"/>
            </a:xfrm>
            <a:custGeom>
              <a:avLst/>
              <a:gdLst/>
              <a:ahLst/>
              <a:cxnLst/>
              <a:rect r="r" b="b" t="t" l="l"/>
              <a:pathLst>
                <a:path h="5878946" w="11559853">
                  <a:moveTo>
                    <a:pt x="0" y="5392170"/>
                  </a:moveTo>
                  <a:lnTo>
                    <a:pt x="0" y="486777"/>
                  </a:lnTo>
                  <a:cubicBezTo>
                    <a:pt x="0" y="217521"/>
                    <a:pt x="240614" y="0"/>
                    <a:pt x="538454" y="0"/>
                  </a:cubicBezTo>
                  <a:lnTo>
                    <a:pt x="11021399" y="0"/>
                  </a:lnTo>
                  <a:cubicBezTo>
                    <a:pt x="11319240" y="0"/>
                    <a:pt x="11559853" y="217521"/>
                    <a:pt x="11559853" y="486777"/>
                  </a:cubicBezTo>
                  <a:lnTo>
                    <a:pt x="11559853" y="5390994"/>
                  </a:lnTo>
                  <a:cubicBezTo>
                    <a:pt x="11559853" y="5660249"/>
                    <a:pt x="11319240" y="5877771"/>
                    <a:pt x="11021399" y="5877771"/>
                  </a:cubicBezTo>
                  <a:lnTo>
                    <a:pt x="538454" y="5877771"/>
                  </a:lnTo>
                  <a:cubicBezTo>
                    <a:pt x="241914" y="5878946"/>
                    <a:pt x="0" y="5661425"/>
                    <a:pt x="0" y="5392170"/>
                  </a:cubicBezTo>
                  <a:close/>
                </a:path>
              </a:pathLst>
            </a:custGeom>
            <a:blipFill>
              <a:blip r:embed="rId3"/>
              <a:stretch>
                <a:fillRect l="0" t="-1503" r="0" b="-150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946560" y="672598"/>
            <a:ext cx="6394880" cy="64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9"/>
              </a:lnSpc>
              <a:spcBef>
                <a:spcPct val="0"/>
              </a:spcBef>
            </a:pPr>
            <a:r>
              <a:rPr lang="en-US" sz="3835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Sơ đồ Tuần Tự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DAG2yfpw-XM</dc:identifier>
  <dcterms:modified xsi:type="dcterms:W3CDTF">2011-08-01T06:04:30Z</dcterms:modified>
  <cp:revision>1</cp:revision>
  <dc:title>07_Slide_Present</dc:title>
</cp:coreProperties>
</file>